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Arial Black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F1F5C4-60F8-4DB8-B40F-1CFC14F0D151}">
  <a:tblStyle styleId="{E0F1F5C4-60F8-4DB8-B40F-1CFC14F0D15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ArialBlack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38cb6bcd6_3_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1a38cb6bcd6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2ae75465c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a2ae75465c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2ae75465c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percentage of duplicates and why we need to experiment on baselines </a:t>
            </a:r>
            <a:endParaRPr/>
          </a:p>
        </p:txBody>
      </p:sp>
      <p:sp>
        <p:nvSpPr>
          <p:cNvPr id="195" name="Google Shape;195;g1a2ae75465c_2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2ae75465c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a2ae75465c_2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2ae75465c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a2ae75465c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2ae75465c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a2ae75465c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2ae75465c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a2ae75465c_2_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2ae75465c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a2ae75465c_2_2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2ae75465c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a2ae75465c_2_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2ae75465c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a2ae75465c_2_2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2ae75465c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a2ae75465c_2_2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2ae75465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a2ae75465c_2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2ae75465c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a2ae75465c_2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38cb6bcd6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a38cb6bcd6_3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a2ae75465c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a2ae75465c_2_2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2ae75465c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a2ae75465c_2_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2ae75465c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a2ae75465c_2_2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a2ae75465c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</a:t>
            </a:r>
            <a:r>
              <a:rPr lang="en"/>
              <a:t>with 2 features, which was the highest accuracy for PCA; Auto encoder performs significantly well with an increasing trend</a:t>
            </a:r>
            <a:endParaRPr/>
          </a:p>
        </p:txBody>
      </p:sp>
      <p:sp>
        <p:nvSpPr>
          <p:cNvPr id="344" name="Google Shape;344;g1a2ae75465c_2_2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a2ae75465c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a2ae75465c_2_2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2ae75465c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 the three models by telling </a:t>
            </a:r>
            <a:r>
              <a:rPr lang="en"/>
              <a:t>the type of models </a:t>
            </a:r>
            <a:endParaRPr/>
          </a:p>
        </p:txBody>
      </p:sp>
      <p:sp>
        <p:nvSpPr>
          <p:cNvPr id="356" name="Google Shape;356;g1a2ae75465c_2_2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a2ae75465c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62" name="Google Shape;362;g1a2ae75465c_2_2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38cb6bcd6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69" name="Google Shape;369;g1a38cb6bcd6_3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38cb6bcd6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a38cb6bcd6_3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38cb6bcd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75" name="Google Shape;375;g1a38cb6bcd6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a38cb6bcd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81" name="Google Shape;381;g1a38cb6bcd6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38cb6bcd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87" name="Google Shape;387;g1a38cb6bcd6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a38cb6bcd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this is for the train-test split</a:t>
            </a:r>
            <a:endParaRPr/>
          </a:p>
        </p:txBody>
      </p:sp>
      <p:sp>
        <p:nvSpPr>
          <p:cNvPr id="393" name="Google Shape;393;g1a38cb6bcd6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a309d020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a309d0204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309d0204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a309d0204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a309d020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a309d02044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a2ae75465c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a2ae75465c_2_2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2ae75465c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a2ae75465c_2_2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a309d0204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a309d02044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2ae75465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a2ae75465c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a38cb6bcd6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a38cb6bcd6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a2ae75465c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a2ae75465c_2_2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38cb6bcd6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a38cb6bcd6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2ae75465c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a2ae75465c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2ae75465c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a2ae75465c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38cb6bcd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a38cb6bcd6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2ae75465c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a2ae75465c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2ae75465c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a2ae75465c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14" name="Google Shape;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3114600" y="-1285800"/>
            <a:ext cx="29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89" name="Google Shape;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5600700" y="1200150"/>
            <a:ext cx="37719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1638300" y="-666750"/>
            <a:ext cx="37719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97" name="Google Shape;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.png"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70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Ottawa_HOR_WG7.png" id="101" name="Google Shape;1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>
            <p:ph type="title"/>
          </p:nvPr>
        </p:nvSpPr>
        <p:spPr>
          <a:xfrm>
            <a:off x="1874520" y="2147238"/>
            <a:ext cx="7168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1874520" y="2759850"/>
            <a:ext cx="71688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1874520" y="3111810"/>
            <a:ext cx="7168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179513" y="4569972"/>
            <a:ext cx="5040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None/>
              <a:defRPr b="1" sz="11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/>
          <p:nvPr/>
        </p:nvSpPr>
        <p:spPr>
          <a:xfrm>
            <a:off x="8001000" y="4869656"/>
            <a:ext cx="1035900" cy="27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8065294" y="4869656"/>
            <a:ext cx="993000" cy="27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12750" y="519522"/>
            <a:ext cx="7774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95536" y="1275606"/>
            <a:ext cx="77724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-6643" y="4326161"/>
            <a:ext cx="9150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22" name="Google Shape;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21083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085696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85800" y="1143000"/>
            <a:ext cx="38100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48200" y="1143000"/>
            <a:ext cx="38100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39" name="Google Shape;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48" name="Google Shape;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50" name="Google Shape;5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57" name="Google Shape;5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63" name="Google Shape;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457200" y="30349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575050" y="30349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457200" y="1329612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70" name="Google Shape;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226817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459581"/>
            <a:ext cx="5486400" cy="26523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365187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941" y="4989123"/>
            <a:ext cx="6874810" cy="1599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-6643" y="4326161"/>
            <a:ext cx="9165600" cy="6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top.png" id="79" name="Google Shape;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399"/>
            <a:ext cx="6858000" cy="2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79512" y="4614086"/>
            <a:ext cx="453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uOttawa.ca</a:t>
            </a:r>
            <a:endParaRPr b="1" i="0" sz="1200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Ottawa_HOR_WG7.png" id="81" name="Google Shape;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9367" y="4460876"/>
            <a:ext cx="1273174" cy="3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1143000"/>
            <a:ext cx="77724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663717" y="150584"/>
            <a:ext cx="43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874520" y="2147238"/>
            <a:ext cx="7168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Intrusion Detection - CDMC 2021 </a:t>
            </a:r>
            <a:endParaRPr/>
          </a:p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1874520" y="3111810"/>
            <a:ext cx="7168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"/>
              <a:t>Ali Mirferdos, Karman Singh, Smit Patel ( GROUP 10 )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90101" y="4572000"/>
            <a:ext cx="11139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None/>
            </a:pPr>
            <a:r>
              <a:t/>
            </a:r>
            <a:endParaRPr sz="900"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874520" y="2759850"/>
            <a:ext cx="71688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/>
              <a:t>Binary classification using ensemble machine learning models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874519" y="4367290"/>
            <a:ext cx="5253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58925" spcFirstLastPara="1" rIns="58925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CSI5</a:t>
            </a:r>
            <a:r>
              <a:rPr b="1" lang="en" sz="2100">
                <a:solidFill>
                  <a:schemeClr val="lt1"/>
                </a:solidFill>
              </a:rPr>
              <a:t>386</a:t>
            </a: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100">
                <a:solidFill>
                  <a:schemeClr val="lt1"/>
                </a:solidFill>
              </a:rPr>
              <a:t>(12</a:t>
            </a:r>
            <a:r>
              <a:rPr b="1" lang="en" sz="2100">
                <a:solidFill>
                  <a:schemeClr val="lt1"/>
                </a:solidFill>
              </a:rPr>
              <a:t>-05-2022</a:t>
            </a:r>
            <a:r>
              <a:rPr b="1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838" y="971550"/>
            <a:ext cx="5058325" cy="35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TSNE Plot for Training 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26"/>
          <p:cNvGraphicFramePr/>
          <p:nvPr/>
        </p:nvGraphicFramePr>
        <p:xfrm>
          <a:off x="481533" y="10017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495575"/>
                <a:gridCol w="1495575"/>
                <a:gridCol w="1495575"/>
              </a:tblGrid>
              <a:tr h="334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Total Rows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3564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Initial Values</a:t>
                      </a:r>
                      <a:endParaRPr sz="1100"/>
                    </a:p>
                  </a:txBody>
                  <a:tcPr marT="34300" marB="34300" marR="68600" marL="68600"/>
                </a:tc>
                <a:tc hMerge="1"/>
                <a:tc hMerge="1"/>
              </a:tr>
              <a:tr h="356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123038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61519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61519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564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After Dropping the Duplicates</a:t>
                      </a:r>
                      <a:endParaRPr sz="1100"/>
                    </a:p>
                  </a:txBody>
                  <a:tcPr marT="34300" marB="34300" marR="68600" marL="68600"/>
                </a:tc>
                <a:tc hMerge="1"/>
                <a:tc hMerge="1"/>
              </a:tr>
              <a:tr h="34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8159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6483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1676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198" name="Google Shape;198;p26"/>
          <p:cNvSpPr txBox="1"/>
          <p:nvPr/>
        </p:nvSpPr>
        <p:spPr>
          <a:xfrm>
            <a:off x="2710850" y="3074673"/>
            <a:ext cx="4255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" sz="2800">
                <a:solidFill>
                  <a:srgbClr val="990000"/>
                </a:solidFill>
              </a:rPr>
              <a:t>Upsampling with SMOTE</a:t>
            </a:r>
            <a:endParaRPr sz="2800">
              <a:solidFill>
                <a:srgbClr val="990000"/>
              </a:solidFill>
            </a:endParaRPr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3128010" y="39563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140450"/>
                <a:gridCol w="1140450"/>
                <a:gridCol w="1140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Total Rows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12954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6477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6477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00" name="Google Shape;200;p26"/>
          <p:cNvSpPr txBox="1"/>
          <p:nvPr>
            <p:ph type="title"/>
          </p:nvPr>
        </p:nvSpPr>
        <p:spPr>
          <a:xfrm>
            <a:off x="685800" y="361950"/>
            <a:ext cx="7495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duplicate values in the dataset</a:t>
            </a:r>
            <a:endParaRPr/>
          </a:p>
        </p:txBody>
      </p:sp>
      <p:graphicFrame>
        <p:nvGraphicFramePr>
          <p:cNvPr id="201" name="Google Shape;201;p26"/>
          <p:cNvGraphicFramePr/>
          <p:nvPr/>
        </p:nvGraphicFramePr>
        <p:xfrm>
          <a:off x="5488135" y="15330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140450"/>
                <a:gridCol w="1140450"/>
                <a:gridCol w="1140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Duplicates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114881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55037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59844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600" y="971550"/>
            <a:ext cx="5192400" cy="36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TSNE Plot after upsampling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2742900" y="2231700"/>
            <a:ext cx="36582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lang="en" sz="3000">
                <a:solidFill>
                  <a:srgbClr val="990000"/>
                </a:solidFill>
              </a:rPr>
              <a:t>Model Development</a:t>
            </a:r>
            <a:endParaRPr sz="30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2776093" y="4045280"/>
            <a:ext cx="1068891" cy="262597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2793367" y="3663398"/>
            <a:ext cx="1068891" cy="340811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364894" y="691973"/>
            <a:ext cx="882338" cy="51857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with 2 Features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2756906" y="3231775"/>
            <a:ext cx="1068891" cy="365646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465552" y="1659115"/>
            <a:ext cx="689473" cy="395188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Vector Conversion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405927" y="2555410"/>
            <a:ext cx="814725" cy="5185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Duplicate Values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5689216" y="1087980"/>
            <a:ext cx="754875" cy="32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5070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Dimensional Reduction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5287830" y="1589938"/>
            <a:ext cx="754875" cy="2304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6111349" y="1589938"/>
            <a:ext cx="754875" cy="2304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Encoder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5071549" y="2416350"/>
            <a:ext cx="1104600" cy="784500"/>
          </a:xfrm>
          <a:prstGeom prst="diamond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Features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7678890" y="675862"/>
            <a:ext cx="827100" cy="347569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Model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3561045" y="1975206"/>
            <a:ext cx="1151942" cy="838606"/>
          </a:xfrm>
          <a:prstGeom prst="diamond">
            <a:avLst/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Model Among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sz="1100"/>
          </a:p>
        </p:txBody>
      </p:sp>
      <p:sp>
        <p:nvSpPr>
          <p:cNvPr id="229" name="Google Shape;229;p29"/>
          <p:cNvSpPr/>
          <p:nvPr/>
        </p:nvSpPr>
        <p:spPr>
          <a:xfrm>
            <a:off x="7567714" y="3343011"/>
            <a:ext cx="1075904" cy="9997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Model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2217396" y="3143342"/>
            <a:ext cx="2129185" cy="136713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990927" y="3771908"/>
            <a:ext cx="978367" cy="378328"/>
          </a:xfrm>
          <a:prstGeom prst="flowChartInputOutpu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Updating the Database</a:t>
            </a:r>
            <a:endParaRPr sz="1100"/>
          </a:p>
        </p:txBody>
      </p:sp>
      <p:sp>
        <p:nvSpPr>
          <p:cNvPr id="232" name="Google Shape;232;p29"/>
          <p:cNvSpPr/>
          <p:nvPr/>
        </p:nvSpPr>
        <p:spPr>
          <a:xfrm>
            <a:off x="6066653" y="3213596"/>
            <a:ext cx="827100" cy="347569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Dataset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29"/>
          <p:cNvCxnSpPr>
            <a:endCxn id="220" idx="1"/>
          </p:cNvCxnSpPr>
          <p:nvPr/>
        </p:nvCxnSpPr>
        <p:spPr>
          <a:xfrm rot="-5400000">
            <a:off x="2195606" y="3614398"/>
            <a:ext cx="761100" cy="361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" name="Google Shape;234;p29"/>
          <p:cNvCxnSpPr>
            <a:endCxn id="217" idx="1"/>
          </p:cNvCxnSpPr>
          <p:nvPr/>
        </p:nvCxnSpPr>
        <p:spPr>
          <a:xfrm>
            <a:off x="2375594" y="4175978"/>
            <a:ext cx="400500" cy="6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" name="Google Shape;235;p29"/>
          <p:cNvCxnSpPr>
            <a:endCxn id="218" idx="1"/>
          </p:cNvCxnSpPr>
          <p:nvPr/>
        </p:nvCxnSpPr>
        <p:spPr>
          <a:xfrm>
            <a:off x="2416867" y="3833804"/>
            <a:ext cx="376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" name="Google Shape;236;p29"/>
          <p:cNvCxnSpPr>
            <a:stCxn id="237" idx="2"/>
            <a:endCxn id="226" idx="0"/>
          </p:cNvCxnSpPr>
          <p:nvPr/>
        </p:nvCxnSpPr>
        <p:spPr>
          <a:xfrm flipH="1">
            <a:off x="5623812" y="2031080"/>
            <a:ext cx="465300" cy="3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8" name="Google Shape;238;p29"/>
          <p:cNvSpPr/>
          <p:nvPr/>
        </p:nvSpPr>
        <p:spPr>
          <a:xfrm>
            <a:off x="7573326" y="1764506"/>
            <a:ext cx="1038228" cy="774891"/>
          </a:xfrm>
          <a:prstGeom prst="diamond">
            <a:avLst/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Voting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29"/>
          <p:cNvCxnSpPr>
            <a:stCxn id="226" idx="2"/>
            <a:endCxn id="231" idx="3"/>
          </p:cNvCxnSpPr>
          <p:nvPr/>
        </p:nvCxnSpPr>
        <p:spPr>
          <a:xfrm flipH="1" rot="-5400000">
            <a:off x="5528299" y="3296400"/>
            <a:ext cx="949500" cy="758400"/>
          </a:xfrm>
          <a:prstGeom prst="bentConnector3">
            <a:avLst>
              <a:gd fmla="val 12506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29"/>
          <p:cNvCxnSpPr>
            <a:stCxn id="224" idx="0"/>
            <a:endCxn id="225" idx="0"/>
          </p:cNvCxnSpPr>
          <p:nvPr/>
        </p:nvCxnSpPr>
        <p:spPr>
          <a:xfrm flipH="1" rot="-5400000">
            <a:off x="6076718" y="1178488"/>
            <a:ext cx="600" cy="823500"/>
          </a:xfrm>
          <a:prstGeom prst="bentConnector3">
            <a:avLst>
              <a:gd fmla="val -16721245" name="adj1"/>
            </a:avLst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29"/>
          <p:cNvCxnSpPr>
            <a:stCxn id="223" idx="2"/>
          </p:cNvCxnSpPr>
          <p:nvPr/>
        </p:nvCxnSpPr>
        <p:spPr>
          <a:xfrm>
            <a:off x="6066653" y="1416480"/>
            <a:ext cx="0" cy="111000"/>
          </a:xfrm>
          <a:prstGeom prst="straightConnector1">
            <a:avLst/>
          </a:prstGeom>
          <a:solidFill>
            <a:schemeClr val="accent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2" name="Google Shape;242;p29"/>
          <p:cNvSpPr/>
          <p:nvPr/>
        </p:nvSpPr>
        <p:spPr>
          <a:xfrm>
            <a:off x="7386127" y="3092992"/>
            <a:ext cx="1412625" cy="14174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29"/>
          <p:cNvCxnSpPr>
            <a:stCxn id="231" idx="1"/>
            <a:endCxn id="232" idx="2"/>
          </p:cNvCxnSpPr>
          <p:nvPr/>
        </p:nvCxnSpPr>
        <p:spPr>
          <a:xfrm rot="10800000">
            <a:off x="6480110" y="3561307"/>
            <a:ext cx="0" cy="21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4" name="Google Shape;244;p29"/>
          <p:cNvCxnSpPr>
            <a:stCxn id="232" idx="3"/>
            <a:endCxn id="242" idx="1"/>
          </p:cNvCxnSpPr>
          <p:nvPr/>
        </p:nvCxnSpPr>
        <p:spPr>
          <a:xfrm>
            <a:off x="6893753" y="3387381"/>
            <a:ext cx="492300" cy="4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5" name="Google Shape;245;p29"/>
          <p:cNvCxnSpPr>
            <a:stCxn id="238" idx="0"/>
            <a:endCxn id="227" idx="2"/>
          </p:cNvCxnSpPr>
          <p:nvPr/>
        </p:nvCxnSpPr>
        <p:spPr>
          <a:xfrm rot="10800000">
            <a:off x="8092440" y="1023506"/>
            <a:ext cx="0" cy="74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6" name="Google Shape;246;p29"/>
          <p:cNvSpPr/>
          <p:nvPr/>
        </p:nvSpPr>
        <p:spPr>
          <a:xfrm>
            <a:off x="483903" y="3575093"/>
            <a:ext cx="667517" cy="453284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New Dataset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29"/>
          <p:cNvCxnSpPr>
            <a:stCxn id="219" idx="2"/>
            <a:endCxn id="221" idx="0"/>
          </p:cNvCxnSpPr>
          <p:nvPr/>
        </p:nvCxnSpPr>
        <p:spPr>
          <a:xfrm>
            <a:off x="806063" y="1210550"/>
            <a:ext cx="4200" cy="44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8" name="Google Shape;248;p29"/>
          <p:cNvCxnSpPr>
            <a:stCxn id="221" idx="2"/>
            <a:endCxn id="222" idx="0"/>
          </p:cNvCxnSpPr>
          <p:nvPr/>
        </p:nvCxnSpPr>
        <p:spPr>
          <a:xfrm>
            <a:off x="810288" y="2054303"/>
            <a:ext cx="3000" cy="50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" name="Google Shape;249;p29"/>
          <p:cNvCxnSpPr>
            <a:stCxn id="222" idx="2"/>
            <a:endCxn id="246" idx="0"/>
          </p:cNvCxnSpPr>
          <p:nvPr/>
        </p:nvCxnSpPr>
        <p:spPr>
          <a:xfrm>
            <a:off x="813290" y="3073987"/>
            <a:ext cx="4500" cy="50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p29"/>
          <p:cNvSpPr/>
          <p:nvPr/>
        </p:nvSpPr>
        <p:spPr>
          <a:xfrm>
            <a:off x="2586491" y="1310450"/>
            <a:ext cx="1068891" cy="262597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603764" y="928569"/>
            <a:ext cx="1068891" cy="340811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567304" y="496946"/>
            <a:ext cx="1068891" cy="365646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29"/>
          <p:cNvCxnSpPr/>
          <p:nvPr/>
        </p:nvCxnSpPr>
        <p:spPr>
          <a:xfrm rot="-5400000">
            <a:off x="2020403" y="863752"/>
            <a:ext cx="761175" cy="36135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2200345" y="1425014"/>
            <a:ext cx="400500" cy="675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2236108" y="1083020"/>
            <a:ext cx="38211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6" name="Google Shape;256;p29"/>
          <p:cNvSpPr/>
          <p:nvPr/>
        </p:nvSpPr>
        <p:spPr>
          <a:xfrm>
            <a:off x="2276352" y="2147176"/>
            <a:ext cx="814725" cy="5185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endParaRPr b="1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9"/>
          <p:cNvCxnSpPr>
            <a:endCxn id="252" idx="3"/>
          </p:cNvCxnSpPr>
          <p:nvPr/>
        </p:nvCxnSpPr>
        <p:spPr>
          <a:xfrm flipH="1" rot="5400000">
            <a:off x="3468195" y="847769"/>
            <a:ext cx="744900" cy="4089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8" name="Google Shape;258;p29"/>
          <p:cNvCxnSpPr/>
          <p:nvPr/>
        </p:nvCxnSpPr>
        <p:spPr>
          <a:xfrm flipH="1">
            <a:off x="3663929" y="1424597"/>
            <a:ext cx="400500" cy="675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p29"/>
          <p:cNvCxnSpPr>
            <a:endCxn id="251" idx="3"/>
          </p:cNvCxnSpPr>
          <p:nvPr/>
        </p:nvCxnSpPr>
        <p:spPr>
          <a:xfrm rot="10800000">
            <a:off x="3672656" y="1098975"/>
            <a:ext cx="39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0" name="Google Shape;260;p29"/>
          <p:cNvCxnSpPr/>
          <p:nvPr/>
        </p:nvCxnSpPr>
        <p:spPr>
          <a:xfrm flipH="1" rot="5400000">
            <a:off x="3666915" y="3595196"/>
            <a:ext cx="744750" cy="40905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" name="Google Shape;261;p29"/>
          <p:cNvCxnSpPr>
            <a:endCxn id="217" idx="3"/>
          </p:cNvCxnSpPr>
          <p:nvPr/>
        </p:nvCxnSpPr>
        <p:spPr>
          <a:xfrm flipH="1">
            <a:off x="3844985" y="4175978"/>
            <a:ext cx="4077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" name="Google Shape;262;p29"/>
          <p:cNvCxnSpPr>
            <a:endCxn id="218" idx="3"/>
          </p:cNvCxnSpPr>
          <p:nvPr/>
        </p:nvCxnSpPr>
        <p:spPr>
          <a:xfrm rot="10800000">
            <a:off x="3862258" y="3833804"/>
            <a:ext cx="35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3" name="Google Shape;263;p29"/>
          <p:cNvCxnSpPr>
            <a:stCxn id="246" idx="3"/>
            <a:endCxn id="264" idx="1"/>
          </p:cNvCxnSpPr>
          <p:nvPr/>
        </p:nvCxnSpPr>
        <p:spPr>
          <a:xfrm flipH="1" rot="10800000">
            <a:off x="1151420" y="1036335"/>
            <a:ext cx="891000" cy="2765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5" name="Google Shape;265;p29"/>
          <p:cNvCxnSpPr>
            <a:endCxn id="256" idx="1"/>
          </p:cNvCxnSpPr>
          <p:nvPr/>
        </p:nvCxnSpPr>
        <p:spPr>
          <a:xfrm flipH="1" rot="10800000">
            <a:off x="1622952" y="2406464"/>
            <a:ext cx="653400" cy="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" name="Google Shape;266;p29"/>
          <p:cNvCxnSpPr>
            <a:stCxn id="256" idx="2"/>
            <a:endCxn id="230" idx="0"/>
          </p:cNvCxnSpPr>
          <p:nvPr/>
        </p:nvCxnSpPr>
        <p:spPr>
          <a:xfrm flipH="1" rot="-5400000">
            <a:off x="2744015" y="2605453"/>
            <a:ext cx="477600" cy="5982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7" name="Google Shape;267;p29"/>
          <p:cNvCxnSpPr>
            <a:stCxn id="230" idx="3"/>
          </p:cNvCxnSpPr>
          <p:nvPr/>
        </p:nvCxnSpPr>
        <p:spPr>
          <a:xfrm rot="10800000">
            <a:off x="4159981" y="2821610"/>
            <a:ext cx="186600" cy="1005300"/>
          </a:xfrm>
          <a:prstGeom prst="bentConnector4">
            <a:avLst>
              <a:gd fmla="val -177708" name="adj1"/>
              <a:gd fmla="val 8399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8" name="Google Shape;268;p29"/>
          <p:cNvCxnSpPr>
            <a:stCxn id="264" idx="3"/>
            <a:endCxn id="228" idx="0"/>
          </p:cNvCxnSpPr>
          <p:nvPr/>
        </p:nvCxnSpPr>
        <p:spPr>
          <a:xfrm flipH="1">
            <a:off x="4137043" y="1036427"/>
            <a:ext cx="34500" cy="938700"/>
          </a:xfrm>
          <a:prstGeom prst="bentConnector4">
            <a:avLst>
              <a:gd fmla="val -962876" name="adj1"/>
              <a:gd fmla="val 86414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4" name="Google Shape;264;p29"/>
          <p:cNvSpPr/>
          <p:nvPr/>
        </p:nvSpPr>
        <p:spPr>
          <a:xfrm>
            <a:off x="2042358" y="352858"/>
            <a:ext cx="2129185" cy="136713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5158470" y="889401"/>
            <a:ext cx="1861283" cy="114167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29"/>
          <p:cNvCxnSpPr>
            <a:stCxn id="228" idx="3"/>
            <a:endCxn id="237" idx="1"/>
          </p:cNvCxnSpPr>
          <p:nvPr/>
        </p:nvCxnSpPr>
        <p:spPr>
          <a:xfrm flipH="1" rot="10800000">
            <a:off x="4712987" y="1460309"/>
            <a:ext cx="445500" cy="9342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0" name="Google Shape;270;p29"/>
          <p:cNvCxnSpPr>
            <a:stCxn id="242" idx="0"/>
            <a:endCxn id="238" idx="2"/>
          </p:cNvCxnSpPr>
          <p:nvPr/>
        </p:nvCxnSpPr>
        <p:spPr>
          <a:xfrm rot="10800000">
            <a:off x="8092440" y="2539492"/>
            <a:ext cx="0" cy="55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/>
        </p:nvSpPr>
        <p:spPr>
          <a:xfrm>
            <a:off x="304859" y="1310640"/>
            <a:ext cx="8846702" cy="2948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that, we are splitting the original and unsampled datasets into training and testing sets. </a:t>
            </a:r>
            <a:endParaRPr sz="800"/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33% rows are reserved for the testing</a:t>
            </a:r>
            <a:r>
              <a:rPr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 and the rest are used for the training.</a:t>
            </a:r>
            <a:endParaRPr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 is performed later.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786" y="696515"/>
            <a:ext cx="1975799" cy="187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786" y="696515"/>
            <a:ext cx="1975799" cy="187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3866" y="696515"/>
            <a:ext cx="1975799" cy="187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228158" y="1359779"/>
            <a:ext cx="150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75758" y="3455279"/>
            <a:ext cx="1496029" cy="548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Upsampled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1632190" y="268333"/>
            <a:ext cx="1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039761" y="268333"/>
            <a:ext cx="262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7385882" y="268333"/>
            <a:ext cx="1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825" y="2960158"/>
            <a:ext cx="1879474" cy="180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6938" y="2934863"/>
            <a:ext cx="1879475" cy="18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875" y="2923009"/>
            <a:ext cx="1975800" cy="1930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32"/>
          <p:cNvGraphicFramePr/>
          <p:nvPr/>
        </p:nvGraphicFramePr>
        <p:xfrm>
          <a:off x="1811240" y="9068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402875"/>
                <a:gridCol w="1372875"/>
                <a:gridCol w="1372875"/>
                <a:gridCol w="1372875"/>
              </a:tblGrid>
              <a:tr h="27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Model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Performance 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Original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Upsampled</a:t>
                      </a:r>
                      <a:endParaRPr sz="1400"/>
                    </a:p>
                  </a:txBody>
                  <a:tcPr marT="34300" marB="34300" marR="68600" marL="68600" anchor="ctr">
                    <a:solidFill>
                      <a:srgbClr val="C00000"/>
                    </a:solidFill>
                  </a:tcPr>
                </a:tc>
              </a:tr>
              <a:tr h="27462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 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Accuracy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79.25%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92.98%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f1 Score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74.73%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93.11%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Recall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61.03%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93.80%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G-Mean</a:t>
                      </a:r>
                      <a:endParaRPr sz="14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77.20%</a:t>
                      </a:r>
                      <a:endParaRPr sz="14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95.52%</a:t>
                      </a:r>
                      <a:endParaRPr sz="1400"/>
                    </a:p>
                  </a:txBody>
                  <a:tcPr marT="34300" marB="34300" marR="68600" marL="68600" anchor="ctr"/>
                </a:tc>
              </a:tr>
              <a:tr h="27462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Accuracy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76.64%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88.53%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f1 Score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71.55%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88.89%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Recall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58.45%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90.61%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G-Mean</a:t>
                      </a:r>
                      <a:endParaRPr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74.52%</a:t>
                      </a:r>
                      <a:endParaRPr sz="14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87.67%</a:t>
                      </a:r>
                      <a:endParaRPr sz="1400"/>
                    </a:p>
                  </a:txBody>
                  <a:tcPr marT="34300" marB="34300" marR="68600" marL="68600" anchor="ctr"/>
                </a:tc>
              </a:tr>
              <a:tr h="27462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Accuracy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77.39%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89.05%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f1 Score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72.54%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89.46%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Recall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59.43%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91.82%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274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G-Mean</a:t>
                      </a:r>
                      <a:endParaRPr sz="14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75.35%</a:t>
                      </a:r>
                      <a:endParaRPr sz="14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87.88%</a:t>
                      </a:r>
                      <a:endParaRPr sz="14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297" name="Google Shape;297;p32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 Performance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565" y="881308"/>
            <a:ext cx="5240870" cy="377451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Comparison of Performances: Accuracy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522" y="891540"/>
            <a:ext cx="5406527" cy="38938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>
            <p:ph type="title"/>
          </p:nvPr>
        </p:nvSpPr>
        <p:spPr>
          <a:xfrm>
            <a:off x="677950" y="43240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Performances: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2528100" y="1770150"/>
            <a:ext cx="40878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lang="en" sz="3300">
                <a:solidFill>
                  <a:srgbClr val="990000"/>
                </a:solidFill>
              </a:rPr>
              <a:t>Problem Description</a:t>
            </a:r>
            <a:endParaRPr sz="33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500" y="812783"/>
            <a:ext cx="5674995" cy="40871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Performances: Recall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852" t="1283"/>
          <a:stretch/>
        </p:blipFill>
        <p:spPr>
          <a:xfrm>
            <a:off x="1763388" y="804725"/>
            <a:ext cx="5617226" cy="4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>
            <p:ph type="title"/>
          </p:nvPr>
        </p:nvSpPr>
        <p:spPr>
          <a:xfrm>
            <a:off x="685800" y="37970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Performances: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G-Mean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/>
        </p:nvSpPr>
        <p:spPr>
          <a:xfrm>
            <a:off x="611425" y="1556152"/>
            <a:ext cx="77385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applied 2 dimensionality reduction methods and experimented with different hyper parameters in the following algorithms: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Encoder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7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51" y="694599"/>
            <a:ext cx="4526875" cy="33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822960" y="4215325"/>
            <a:ext cx="767334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PCA = 2, we get the maximum accuracy with our baseline model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177165" y="4083851"/>
            <a:ext cx="8692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After 12 features, we don’t see a significant rise in accuracy hence we decided to move ahead with it</a:t>
            </a: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375" y="831825"/>
            <a:ext cx="4555575" cy="33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Encoder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235" y="834487"/>
            <a:ext cx="5518785" cy="393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2 Methods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032" y="965695"/>
            <a:ext cx="5589628" cy="391414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TSNE Plot for the 12 best features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/>
        </p:nvSpPr>
        <p:spPr>
          <a:xfrm>
            <a:off x="468350" y="1705375"/>
            <a:ext cx="8535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built an ensemble learning model by aggregating 3 different models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sklearn.ensemble.VotingClassifier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an Ensemble Model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43"/>
          <p:cNvGraphicFramePr/>
          <p:nvPr/>
        </p:nvGraphicFramePr>
        <p:xfrm>
          <a:off x="967755" y="19172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802125"/>
                <a:gridCol w="1802125"/>
              </a:tblGrid>
              <a:tr h="35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Performance</a:t>
                      </a:r>
                      <a:endParaRPr sz="1100"/>
                    </a:p>
                  </a:txBody>
                  <a:tcPr marT="34300" marB="34300" marR="68600" marL="686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Value in %</a:t>
                      </a:r>
                      <a:endParaRPr sz="1100"/>
                    </a:p>
                  </a:txBody>
                  <a:tcPr marT="34300" marB="34300" marR="68600" marL="686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35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93.84%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</a:t>
                      </a:r>
                      <a:r>
                        <a:rPr lang="en" sz="1400"/>
                        <a:t>.</a:t>
                      </a:r>
                      <a:r>
                        <a:rPr lang="en"/>
                        <a:t>12</a:t>
                      </a:r>
                      <a:r>
                        <a:rPr lang="en" sz="1400"/>
                        <a:t>%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Recall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</a:t>
                      </a:r>
                      <a:r>
                        <a:rPr lang="en" sz="1400"/>
                        <a:t>.</a:t>
                      </a:r>
                      <a:r>
                        <a:rPr lang="en"/>
                        <a:t>36</a:t>
                      </a:r>
                      <a:r>
                        <a:rPr lang="en" sz="1400"/>
                        <a:t>%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G- Mean</a:t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93.73%</a:t>
                      </a:r>
                      <a:endParaRPr/>
                    </a:p>
                  </a:txBody>
                  <a:tcPr marT="34300" marB="34300" marR="68600" marL="686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1468" l="1185" r="0" t="0"/>
          <a:stretch/>
        </p:blipFill>
        <p:spPr>
          <a:xfrm>
            <a:off x="5217275" y="1165725"/>
            <a:ext cx="3379800" cy="3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 Performance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550" y="1060275"/>
            <a:ext cx="4950876" cy="34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>
            <p:ph type="title"/>
          </p:nvPr>
        </p:nvSpPr>
        <p:spPr>
          <a:xfrm>
            <a:off x="685800" y="3619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Evaluation using 5-fold stratified cross-validation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110100" y="4733175"/>
            <a:ext cx="827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libri"/>
                <a:ea typeface="Calibri"/>
                <a:cs typeface="Calibri"/>
                <a:sym typeface="Calibri"/>
              </a:rPr>
              <a:t>Source : https://www.sunnyvalley.io/docs/network-security-tutorials/what-is-intrusion-detection-system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5" y="971550"/>
            <a:ext cx="6354648" cy="37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Intrusion Detection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5"/>
          <p:cNvPicPr preferRelativeResize="0"/>
          <p:nvPr/>
        </p:nvPicPr>
        <p:blipFill rotWithShape="1">
          <a:blip r:embed="rId3">
            <a:alphaModFix/>
          </a:blip>
          <a:srcRect b="0" l="1351" r="0" t="0"/>
          <a:stretch/>
        </p:blipFill>
        <p:spPr>
          <a:xfrm>
            <a:off x="2105112" y="1010450"/>
            <a:ext cx="4781374" cy="34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>
            <p:ph idx="4294967295" type="title"/>
          </p:nvPr>
        </p:nvSpPr>
        <p:spPr>
          <a:xfrm>
            <a:off x="685800" y="3619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Evaluation using 5-fold stratified cross-validation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25" y="979825"/>
            <a:ext cx="4908550" cy="342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>
            <p:ph idx="4294967295" type="title"/>
          </p:nvPr>
        </p:nvSpPr>
        <p:spPr>
          <a:xfrm>
            <a:off x="685800" y="3619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Evaluation using 5-fold stratified cross-validation</a:t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488" y="1062925"/>
            <a:ext cx="4712626" cy="3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>
            <p:ph idx="4294967295" type="title"/>
          </p:nvPr>
        </p:nvSpPr>
        <p:spPr>
          <a:xfrm>
            <a:off x="685800" y="3619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Evaluation using 5-fold stratified cross-validation</a:t>
            </a:r>
            <a:endParaRPr sz="2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650" y="1055750"/>
            <a:ext cx="4561901" cy="33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4294967295" type="title"/>
          </p:nvPr>
        </p:nvSpPr>
        <p:spPr>
          <a:xfrm>
            <a:off x="685800" y="3619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Evaluation using 5-fold stratified cross-validation</a:t>
            </a:r>
            <a:endParaRPr sz="2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7704353" y="2876696"/>
            <a:ext cx="1068900" cy="4428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Model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1921308" y="2368200"/>
            <a:ext cx="1068900" cy="99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Model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9"/>
          <p:cNvSpPr/>
          <p:nvPr/>
        </p:nvSpPr>
        <p:spPr>
          <a:xfrm>
            <a:off x="196825" y="2646601"/>
            <a:ext cx="967800" cy="4428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Dataset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6009650" y="2440500"/>
            <a:ext cx="1384800" cy="992400"/>
          </a:xfrm>
          <a:prstGeom prst="diamond">
            <a:avLst/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3538591" y="3168225"/>
            <a:ext cx="1068900" cy="2625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3555864" y="2786344"/>
            <a:ext cx="1068900" cy="3408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3519404" y="2354721"/>
            <a:ext cx="1068900" cy="3657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b="1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49"/>
          <p:cNvCxnSpPr/>
          <p:nvPr/>
        </p:nvCxnSpPr>
        <p:spPr>
          <a:xfrm rot="-5400000">
            <a:off x="2972615" y="2721490"/>
            <a:ext cx="761100" cy="361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9" name="Google Shape;409;p49"/>
          <p:cNvCxnSpPr/>
          <p:nvPr/>
        </p:nvCxnSpPr>
        <p:spPr>
          <a:xfrm>
            <a:off x="3152445" y="3282789"/>
            <a:ext cx="400500" cy="600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0" name="Google Shape;410;p49"/>
          <p:cNvCxnSpPr/>
          <p:nvPr/>
        </p:nvCxnSpPr>
        <p:spPr>
          <a:xfrm>
            <a:off x="3188208" y="2940795"/>
            <a:ext cx="38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9"/>
          <p:cNvCxnSpPr>
            <a:stCxn id="406" idx="3"/>
            <a:endCxn id="404" idx="1"/>
          </p:cNvCxnSpPr>
          <p:nvPr/>
        </p:nvCxnSpPr>
        <p:spPr>
          <a:xfrm flipH="1" rot="10800000">
            <a:off x="4624765" y="2936644"/>
            <a:ext cx="1384800" cy="201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cxnSp>
        <p:nvCxnSpPr>
          <p:cNvPr id="412" name="Google Shape;412;p49"/>
          <p:cNvCxnSpPr>
            <a:stCxn id="405" idx="3"/>
            <a:endCxn id="404" idx="1"/>
          </p:cNvCxnSpPr>
          <p:nvPr/>
        </p:nvCxnSpPr>
        <p:spPr>
          <a:xfrm flipH="1" rot="10800000">
            <a:off x="4607491" y="2936775"/>
            <a:ext cx="1402200" cy="3627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3" name="Google Shape;413;p49"/>
          <p:cNvCxnSpPr>
            <a:stCxn id="407" idx="3"/>
            <a:endCxn id="404" idx="1"/>
          </p:cNvCxnSpPr>
          <p:nvPr/>
        </p:nvCxnSpPr>
        <p:spPr>
          <a:xfrm>
            <a:off x="4588304" y="2537571"/>
            <a:ext cx="1421400" cy="399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414" name="Google Shape;414;p49"/>
          <p:cNvCxnSpPr>
            <a:stCxn id="404" idx="3"/>
            <a:endCxn id="401" idx="1"/>
          </p:cNvCxnSpPr>
          <p:nvPr/>
        </p:nvCxnSpPr>
        <p:spPr>
          <a:xfrm>
            <a:off x="7394450" y="2936700"/>
            <a:ext cx="309900" cy="16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5" name="Google Shape;415;p49"/>
          <p:cNvCxnSpPr>
            <a:stCxn id="403" idx="3"/>
            <a:endCxn id="416" idx="1"/>
          </p:cNvCxnSpPr>
          <p:nvPr/>
        </p:nvCxnSpPr>
        <p:spPr>
          <a:xfrm>
            <a:off x="1164625" y="2868001"/>
            <a:ext cx="46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7" name="Google Shape;417;p49"/>
          <p:cNvSpPr/>
          <p:nvPr/>
        </p:nvSpPr>
        <p:spPr>
          <a:xfrm>
            <a:off x="5334375" y="3127150"/>
            <a:ext cx="200700" cy="999600"/>
          </a:xfrm>
          <a:prstGeom prst="bentUpArrow">
            <a:avLst>
              <a:gd fmla="val 13964" name="adj1"/>
              <a:gd fmla="val 25000" name="adj2"/>
              <a:gd fmla="val 50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9"/>
          <p:cNvSpPr/>
          <p:nvPr/>
        </p:nvSpPr>
        <p:spPr>
          <a:xfrm>
            <a:off x="4354875" y="3931502"/>
            <a:ext cx="967800" cy="5187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Relevance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9"/>
          <p:cNvSpPr/>
          <p:nvPr/>
        </p:nvSpPr>
        <p:spPr>
          <a:xfrm rot="-1915967">
            <a:off x="8349832" y="1601383"/>
            <a:ext cx="200785" cy="1549930"/>
          </a:xfrm>
          <a:prstGeom prst="bentUpArrow">
            <a:avLst>
              <a:gd fmla="val 13964" name="adj1"/>
              <a:gd fmla="val 31077" name="adj2"/>
              <a:gd fmla="val 50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/>
          <p:nvPr/>
        </p:nvSpPr>
        <p:spPr>
          <a:xfrm>
            <a:off x="6801075" y="1125150"/>
            <a:ext cx="1254000" cy="114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the Accuracy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1629687" y="2159250"/>
            <a:ext cx="3430500" cy="141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9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/>
        </p:nvSpPr>
        <p:spPr>
          <a:xfrm>
            <a:off x="148659" y="1310640"/>
            <a:ext cx="88467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achieved on the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with voting classifier was less than the baseline models.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Reason: It is because one of three model was not quite coherent with the other two and was contradicting the the prediction value in some cases.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0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the Ensemble Model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/>
        </p:nvSpPr>
        <p:spPr>
          <a:xfrm>
            <a:off x="304859" y="1310640"/>
            <a:ext cx="88467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check which model was underperforming and letting the overall score of our ensemble model down. We have calculated Kappa Score of the each model in the ensembler. 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1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Accuracy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52"/>
          <p:cNvGraphicFramePr/>
          <p:nvPr/>
        </p:nvGraphicFramePr>
        <p:xfrm>
          <a:off x="1280160" y="1885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3169900"/>
                <a:gridCol w="3169900"/>
              </a:tblGrid>
              <a:tr h="39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Kappa</a:t>
                      </a:r>
                      <a:r>
                        <a:rPr lang="en" sz="1800"/>
                        <a:t> Score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990000"/>
                    </a:solidFill>
                  </a:tcPr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Decision Tree Ensemble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0.9990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Logistic Regression Ensemble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0.7686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9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SVM Ensemble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-0.0660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439" name="Google Shape;439;p52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Kappa Score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/>
        </p:nvSpPr>
        <p:spPr>
          <a:xfrm>
            <a:off x="152459" y="1060690"/>
            <a:ext cx="88467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93% duplicates, the baselines helped us justify dropping the duplicates and upsampling the data ourselves.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Auto encoder to further decompose the 101 features to only 12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Ensemble model of the three baselines with a weighted soft voting performed better than the baselines individually on the testing dataset.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 model performed closely similar to the decision tree when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evaluated on different folds using the 5-Fold stratified cross validation with increased fit time.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3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/>
        </p:nvSpPr>
        <p:spPr>
          <a:xfrm>
            <a:off x="148659" y="1216390"/>
            <a:ext cx="88467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our validation dataset did not have any labels,we calculated the Kappa score for each model to find the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agreement of the labels calculated by each model.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discovered that the ensemble performed better on the train-test split however when we calculated the K-fold cross validation, the model did not consistently perform better than our best performing baseline.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4"/>
          <p:cNvSpPr txBox="1"/>
          <p:nvPr>
            <p:ph idx="4294967295"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2712900" y="2279400"/>
            <a:ext cx="371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lang="en" sz="3000">
                <a:solidFill>
                  <a:srgbClr val="990000"/>
                </a:solidFill>
              </a:rPr>
              <a:t>Dataset Description</a:t>
            </a:r>
            <a:endParaRPr sz="30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412750" y="519522"/>
            <a:ext cx="7774500" cy="64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approaches we </a:t>
            </a:r>
            <a:r>
              <a:rPr lang="en"/>
              <a:t>considered first</a:t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395525" y="1275600"/>
            <a:ext cx="8122200" cy="28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Feature selection → didn’t have meaning in terms of word 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Anomaly detection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iForest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RGF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dataset is balanced so this is not the case for anomaly detection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/>
        </p:nvSpPr>
        <p:spPr>
          <a:xfrm>
            <a:off x="148659" y="1033165"/>
            <a:ext cx="88467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preprocessing can be explored further by processing the word vector using strategies like max-pooling, padding, etc.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upsampling and feature engineering techniques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models can be considered for the ensemble and hyperparameter tuning for the weights can also be looked into.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412750" y="519522"/>
            <a:ext cx="7774500" cy="64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69" name="Google Shape;469;p57"/>
          <p:cNvSpPr txBox="1"/>
          <p:nvPr>
            <p:ph idx="1" type="body"/>
          </p:nvPr>
        </p:nvSpPr>
        <p:spPr>
          <a:xfrm>
            <a:off x="395536" y="1275606"/>
            <a:ext cx="7772400" cy="28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[1] Ashfaq RA, Wang XZ, Huang JZ, Abbas H, He YL. Fuzziness based semi-supervised learning approach for intrusion detection system. Information sciences. 2017 Feb 1;378:484-97.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[2] Kanakarajan, Navaneeth Kumar, and Kandasamy Muniasamy. "Improving the accuracy of intrusion detection using gar-forest with feature selection." Proceedings of the 4th International Conference on Frontiers in Intelligent Computing: Theory and Applications (FICTA) 2015. Springer, New Delhi, 2016.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[3] Singh, Raman, Harish Kumar, and R. K. Singla. "An intrusion detection system using network traffic profiling and online sequential extreme learning machine." Expert Systems with Applications 42.22 (2015): 8609-8624.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[4] Ansari, M. S., Bartoš, V., &amp;amp; Lee, B. (2022). GRU-based deep learning approach for network Intrusion Alert Prediction. Future Generation Computer Systems, 128, 235–247. 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[5] Cheng, Q., Wu, C., &amp; Zhou, S. (2021). Discovering attack scenarios via intrusion alert correlation using graph convolutional networks. IEEE Communications Letters, 25(5), 1564–1567. 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[6] Khan, F. A., Gumaei, A., Derhab, A., &amp; Hussain, A. (2019). TSDL: A two-stage deep learning model for efficient network intrusion detection. IEEE Access, 7, 30373–30385. 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[7] Andalib, Amir, and Vahid Tabataba Vakili. "An autonomous intrusion detection system using an ensemble of advanced learners." 2020 28th iranian conference on electrical engineering (ICEE). IEEE, 2020.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[8] Hindy, Hanan, Robert Atkinson, Christos Tachtatzis, Jean-Noël Colin, Ethan Bayne, and Xavier Bellekens. "Utilising deep learning techniques for effective zero-day attack detection." Electronics 9, no. 10 (2020): 1684.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[9] Mukherjee, Saurabh, and Neelam Sharma. "Intrusion detection using naive Bayes classifier with feature reduction." Procedia Technology 4 (2012): 119-128.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[10] Fengli Zhang, Dan Wang. “An Effective Feature Selection Approach for Network Intrusion Detection”. School of Computer Science &amp; Engineering University of Electronic Science and Technology of China. 2013 IEEE Eighth International Conference on Networking, Architecture and Storage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[11] Kinam Park, Youngrok Song, Yun-Gyung Cheong. “Classification of Attack Types for Intrusion Detection Systems using a Machine Learning Algorithm”. School of Software Sungkyunkwan University Suwon-si, South Korea. 2018 IEEE Fourth International Conference on Big Data Computing Service and Applications. </a:t>
            </a:r>
            <a:endParaRPr sz="7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1250100" y="332025"/>
            <a:ext cx="6918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90000"/>
                </a:solidFill>
              </a:rPr>
              <a:t>Network Intrusion Detection - CDMC 2021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42900" y="1114954"/>
            <a:ext cx="84582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KISTI-IDS-2021 is the collection of real-world network IDS alerts that contain 25 types of attacks and payload information.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has 153,829 IDS alerts which are labelled as malicious(label:1) and benign(label:2) respectively.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words in payload are embedded as a word vector to 100-dimension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word. The purpose of the dataset is to encourage IDS research in terms of real-world environments considering payload contents.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⮚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lready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divided into training (80%) and test set (20%) with 4-columned TAB separated structure (idx, category,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vector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(payload), label).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21"/>
          <p:cNvGraphicFramePr/>
          <p:nvPr/>
        </p:nvGraphicFramePr>
        <p:xfrm>
          <a:off x="198132" y="5423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143600"/>
                <a:gridCol w="6835350"/>
                <a:gridCol w="768775"/>
              </a:tblGrid>
              <a:tr h="42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Category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Word Vector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Label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42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[[a1, a2,..,a100], [b1,b2,..,b100], [c1,c2,..,c100]]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2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[[a1, a2,..,a100], [b1,b2,..,b100], [c1,c2,..,c100], [d1,d2,..,d100]]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2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24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[[a1, a2,..,a100], [b1,b2,..,b100], [c1,c2,..,c100], [d1,d2,..,d100], …., [n1,n2,..,n100]]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155" name="Google Shape;155;p21"/>
          <p:cNvGraphicFramePr/>
          <p:nvPr/>
        </p:nvGraphicFramePr>
        <p:xfrm>
          <a:off x="5295901" y="30137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1140450"/>
                <a:gridCol w="1140450"/>
                <a:gridCol w="1140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Total Rows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123038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61519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61519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50" y="2340225"/>
            <a:ext cx="2966175" cy="2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2636850" y="2236500"/>
            <a:ext cx="4224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</a:pPr>
            <a:r>
              <a:rPr lang="en" sz="3000">
                <a:solidFill>
                  <a:srgbClr val="990000"/>
                </a:solidFill>
              </a:rPr>
              <a:t>Dataset Preprocessing</a:t>
            </a:r>
            <a:endParaRPr sz="30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114304" y="3416662"/>
            <a:ext cx="8778300" cy="743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586740" y="2272352"/>
            <a:ext cx="5539800" cy="623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Google Shape;168;p23"/>
          <p:cNvGraphicFramePr/>
          <p:nvPr/>
        </p:nvGraphicFramePr>
        <p:xfrm>
          <a:off x="441960" y="1358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6149325"/>
              </a:tblGrid>
              <a:tr h="45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Word Vector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[[a1, a2,..,a100], [b1,b2,..,b100], [c1,c2,..,c100]]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45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[[a1, a2,..,a100], [b1,b2,..,b100], [c1,c2,..,c100], [d1,d2,..,d100], …., [n1,n2,..,n100]]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169" name="Google Shape;169;p23"/>
          <p:cNvSpPr txBox="1"/>
          <p:nvPr/>
        </p:nvSpPr>
        <p:spPr>
          <a:xfrm>
            <a:off x="655320" y="2329376"/>
            <a:ext cx="598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+ b1 + c1)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(a2 + b2 + c2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, . . . ,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(a100+b100+c100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3 			 3			                    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1436" y="3454626"/>
            <a:ext cx="8877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 + b1 + c1+ d1 +…+n1)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(a2 + b2 + c2 + d2 +…+n2)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,…, </a:t>
            </a:r>
            <a:r>
              <a:rPr lang="en" sz="1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(a100 + b100 + c100 + d100 +…+n100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n 				  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n								n</a:t>
            </a:r>
            <a:endParaRPr sz="1000"/>
          </a:p>
        </p:txBody>
      </p:sp>
      <p:cxnSp>
        <p:nvCxnSpPr>
          <p:cNvPr id="171" name="Google Shape;171;p23"/>
          <p:cNvCxnSpPr/>
          <p:nvPr/>
        </p:nvCxnSpPr>
        <p:spPr>
          <a:xfrm flipH="1" rot="-5400000">
            <a:off x="62402" y="1487423"/>
            <a:ext cx="1528650" cy="20565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23"/>
          <p:cNvCxnSpPr/>
          <p:nvPr/>
        </p:nvCxnSpPr>
        <p:spPr>
          <a:xfrm rot="5400000">
            <a:off x="836892" y="1362571"/>
            <a:ext cx="1534275" cy="44955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23"/>
          <p:cNvCxnSpPr/>
          <p:nvPr/>
        </p:nvCxnSpPr>
        <p:spPr>
          <a:xfrm rot="-5400000">
            <a:off x="1597167" y="1057615"/>
            <a:ext cx="1575900" cy="1112625"/>
          </a:xfrm>
          <a:prstGeom prst="bentConnector3">
            <a:avLst>
              <a:gd fmla="val 43715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929641" y="825923"/>
            <a:ext cx="1306829" cy="1581671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2023111" y="820208"/>
            <a:ext cx="704857" cy="1581669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6" name="Google Shape;176;p23"/>
          <p:cNvCxnSpPr/>
          <p:nvPr/>
        </p:nvCxnSpPr>
        <p:spPr>
          <a:xfrm>
            <a:off x="3135625" y="825923"/>
            <a:ext cx="45733" cy="158694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23"/>
          <p:cNvSpPr/>
          <p:nvPr/>
        </p:nvSpPr>
        <p:spPr>
          <a:xfrm>
            <a:off x="6259826" y="820208"/>
            <a:ext cx="982980" cy="1932517"/>
          </a:xfrm>
          <a:prstGeom prst="curvedLeftArrow">
            <a:avLst>
              <a:gd fmla="val 9739" name="adj1"/>
              <a:gd fmla="val 45597" name="adj2"/>
              <a:gd fmla="val 43224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 rot="-1269591">
            <a:off x="6917144" y="917906"/>
            <a:ext cx="959188" cy="2406772"/>
          </a:xfrm>
          <a:prstGeom prst="curvedLeftArrow">
            <a:avLst>
              <a:gd fmla="val 9739" name="adj1"/>
              <a:gd fmla="val 45597" name="adj2"/>
              <a:gd fmla="val 43224" name="adj3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150596" y="2851122"/>
            <a:ext cx="5989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z1,  		z2 ,   	  . . .,		z100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150605" y="4156389"/>
            <a:ext cx="728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z1,  		                  z2 ,       	. . .,		   z100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24"/>
          <p:cNvGraphicFramePr/>
          <p:nvPr/>
        </p:nvGraphicFramePr>
        <p:xfrm>
          <a:off x="655320" y="14828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{E0F1F5C4-60F8-4DB8-B40F-1CFC14F0D151}</a:tableStyleId>
              </a:tblPr>
              <a:tblGrid>
                <a:gridCol w="887400"/>
                <a:gridCol w="679275"/>
                <a:gridCol w="783325"/>
                <a:gridCol w="783325"/>
                <a:gridCol w="783325"/>
                <a:gridCol w="783325"/>
                <a:gridCol w="783325"/>
                <a:gridCol w="783325"/>
                <a:gridCol w="783325"/>
                <a:gridCol w="783325"/>
              </a:tblGrid>
              <a:tr h="55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Category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Label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C00000"/>
                    </a:solidFill>
                  </a:tcPr>
                </a:tc>
              </a:tr>
              <a:tr h="556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16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z11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z21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z31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z41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z51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z1001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556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z12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z22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z32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z42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z52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….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z1002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186" name="Google Shape;186;p24"/>
          <p:cNvSpPr txBox="1"/>
          <p:nvPr>
            <p:ph type="title"/>
          </p:nvPr>
        </p:nvSpPr>
        <p:spPr>
          <a:xfrm>
            <a:off x="685800" y="285750"/>
            <a:ext cx="6553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Dataset Structure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ttawa-powerpoint-templat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